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0" r:id="rId3"/>
    <p:sldId id="264" r:id="rId4"/>
    <p:sldId id="258" r:id="rId5"/>
    <p:sldId id="259" r:id="rId6"/>
    <p:sldId id="261" r:id="rId7"/>
    <p:sldId id="262" r:id="rId8"/>
    <p:sldId id="267" r:id="rId9"/>
    <p:sldId id="263" r:id="rId10"/>
    <p:sldId id="265" r:id="rId11"/>
    <p:sldId id="266" r:id="rId12"/>
    <p:sldId id="268" r:id="rId13"/>
    <p:sldId id="269"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011" autoAdjust="0"/>
    <p:restoredTop sz="94660"/>
  </p:normalViewPr>
  <p:slideViewPr>
    <p:cSldViewPr snapToGrid="0">
      <p:cViewPr varScale="1">
        <p:scale>
          <a:sx n="74" d="100"/>
          <a:sy n="74" d="100"/>
        </p:scale>
        <p:origin x="72" y="421"/>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19"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9F8C6F-3D0F-4D55-B18B-A4021EF1228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924E389D-B772-492A-8B94-C6F61B7C68A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68686F90-3AFF-4450-A613-E07BBA7E3196}"/>
              </a:ext>
            </a:extLst>
          </p:cNvPr>
          <p:cNvSpPr>
            <a:spLocks noGrp="1"/>
          </p:cNvSpPr>
          <p:nvPr>
            <p:ph type="dt" sz="half" idx="10"/>
          </p:nvPr>
        </p:nvSpPr>
        <p:spPr/>
        <p:txBody>
          <a:bodyPr/>
          <a:lstStyle/>
          <a:p>
            <a:fld id="{42B17DAD-E3EE-4B67-A725-0CD20CD161B0}" type="datetimeFigureOut">
              <a:rPr lang="en-US" smtClean="0"/>
              <a:t>7/21/2017</a:t>
            </a:fld>
            <a:endParaRPr lang="en-US"/>
          </a:p>
        </p:txBody>
      </p:sp>
      <p:sp>
        <p:nvSpPr>
          <p:cNvPr id="5" name="Footer Placeholder 4">
            <a:extLst>
              <a:ext uri="{FF2B5EF4-FFF2-40B4-BE49-F238E27FC236}">
                <a16:creationId xmlns:a16="http://schemas.microsoft.com/office/drawing/2014/main" id="{059B06C4-77D2-4F92-ADF1-CC8034DA4A9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2179F06-7C81-4C93-B91B-813F3D7E6402}"/>
              </a:ext>
            </a:extLst>
          </p:cNvPr>
          <p:cNvSpPr>
            <a:spLocks noGrp="1"/>
          </p:cNvSpPr>
          <p:nvPr>
            <p:ph type="sldNum" sz="quarter" idx="12"/>
          </p:nvPr>
        </p:nvSpPr>
        <p:spPr/>
        <p:txBody>
          <a:bodyPr/>
          <a:lstStyle/>
          <a:p>
            <a:fld id="{128B9739-56C6-48AE-89C7-67D6C14E5E1C}" type="slidenum">
              <a:rPr lang="en-US" smtClean="0"/>
              <a:t>‹#›</a:t>
            </a:fld>
            <a:endParaRPr lang="en-US"/>
          </a:p>
        </p:txBody>
      </p:sp>
    </p:spTree>
    <p:extLst>
      <p:ext uri="{BB962C8B-B14F-4D97-AF65-F5344CB8AC3E}">
        <p14:creationId xmlns:p14="http://schemas.microsoft.com/office/powerpoint/2010/main" val="18505865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62129E-227B-4294-B435-6D532CB11F6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4E5430A5-5F92-457D-B522-1D436AECDC5F}"/>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675E64E-1AC1-41AE-BFB1-65B9103392F3}"/>
              </a:ext>
            </a:extLst>
          </p:cNvPr>
          <p:cNvSpPr>
            <a:spLocks noGrp="1"/>
          </p:cNvSpPr>
          <p:nvPr>
            <p:ph type="dt" sz="half" idx="10"/>
          </p:nvPr>
        </p:nvSpPr>
        <p:spPr/>
        <p:txBody>
          <a:bodyPr/>
          <a:lstStyle/>
          <a:p>
            <a:fld id="{42B17DAD-E3EE-4B67-A725-0CD20CD161B0}" type="datetimeFigureOut">
              <a:rPr lang="en-US" smtClean="0"/>
              <a:t>7/21/2017</a:t>
            </a:fld>
            <a:endParaRPr lang="en-US"/>
          </a:p>
        </p:txBody>
      </p:sp>
      <p:sp>
        <p:nvSpPr>
          <p:cNvPr id="5" name="Footer Placeholder 4">
            <a:extLst>
              <a:ext uri="{FF2B5EF4-FFF2-40B4-BE49-F238E27FC236}">
                <a16:creationId xmlns:a16="http://schemas.microsoft.com/office/drawing/2014/main" id="{34B1F543-5E2D-43F3-8BA1-B4447CBC92B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ADE28A6-7A66-47FC-9BD3-7421B00355DC}"/>
              </a:ext>
            </a:extLst>
          </p:cNvPr>
          <p:cNvSpPr>
            <a:spLocks noGrp="1"/>
          </p:cNvSpPr>
          <p:nvPr>
            <p:ph type="sldNum" sz="quarter" idx="12"/>
          </p:nvPr>
        </p:nvSpPr>
        <p:spPr/>
        <p:txBody>
          <a:bodyPr/>
          <a:lstStyle/>
          <a:p>
            <a:fld id="{128B9739-56C6-48AE-89C7-67D6C14E5E1C}" type="slidenum">
              <a:rPr lang="en-US" smtClean="0"/>
              <a:t>‹#›</a:t>
            </a:fld>
            <a:endParaRPr lang="en-US"/>
          </a:p>
        </p:txBody>
      </p:sp>
    </p:spTree>
    <p:extLst>
      <p:ext uri="{BB962C8B-B14F-4D97-AF65-F5344CB8AC3E}">
        <p14:creationId xmlns:p14="http://schemas.microsoft.com/office/powerpoint/2010/main" val="17262328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69C5133-552E-4FB0-94AA-66A0E62FC951}"/>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CCFF129-7B05-4FC7-81DA-125D3BD117E4}"/>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DAB3B6C-9C5A-429E-B72E-56B91A796A55}"/>
              </a:ext>
            </a:extLst>
          </p:cNvPr>
          <p:cNvSpPr>
            <a:spLocks noGrp="1"/>
          </p:cNvSpPr>
          <p:nvPr>
            <p:ph type="dt" sz="half" idx="10"/>
          </p:nvPr>
        </p:nvSpPr>
        <p:spPr/>
        <p:txBody>
          <a:bodyPr/>
          <a:lstStyle/>
          <a:p>
            <a:fld id="{42B17DAD-E3EE-4B67-A725-0CD20CD161B0}" type="datetimeFigureOut">
              <a:rPr lang="en-US" smtClean="0"/>
              <a:t>7/21/2017</a:t>
            </a:fld>
            <a:endParaRPr lang="en-US"/>
          </a:p>
        </p:txBody>
      </p:sp>
      <p:sp>
        <p:nvSpPr>
          <p:cNvPr id="5" name="Footer Placeholder 4">
            <a:extLst>
              <a:ext uri="{FF2B5EF4-FFF2-40B4-BE49-F238E27FC236}">
                <a16:creationId xmlns:a16="http://schemas.microsoft.com/office/drawing/2014/main" id="{3064DA94-0596-4C79-8DF1-C94B1F329FF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0BC80A1-9FCB-490E-BDA8-3AC98696C249}"/>
              </a:ext>
            </a:extLst>
          </p:cNvPr>
          <p:cNvSpPr>
            <a:spLocks noGrp="1"/>
          </p:cNvSpPr>
          <p:nvPr>
            <p:ph type="sldNum" sz="quarter" idx="12"/>
          </p:nvPr>
        </p:nvSpPr>
        <p:spPr/>
        <p:txBody>
          <a:bodyPr/>
          <a:lstStyle/>
          <a:p>
            <a:fld id="{128B9739-56C6-48AE-89C7-67D6C14E5E1C}" type="slidenum">
              <a:rPr lang="en-US" smtClean="0"/>
              <a:t>‹#›</a:t>
            </a:fld>
            <a:endParaRPr lang="en-US"/>
          </a:p>
        </p:txBody>
      </p:sp>
    </p:spTree>
    <p:extLst>
      <p:ext uri="{BB962C8B-B14F-4D97-AF65-F5344CB8AC3E}">
        <p14:creationId xmlns:p14="http://schemas.microsoft.com/office/powerpoint/2010/main" val="6289106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B0EC07-8E44-4C97-9E12-780578A9CFB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BEE4499-B999-40C8-A548-DBB8D6158D83}"/>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6461741-63AE-4BC0-A139-330745C0526A}"/>
              </a:ext>
            </a:extLst>
          </p:cNvPr>
          <p:cNvSpPr>
            <a:spLocks noGrp="1"/>
          </p:cNvSpPr>
          <p:nvPr>
            <p:ph type="dt" sz="half" idx="10"/>
          </p:nvPr>
        </p:nvSpPr>
        <p:spPr/>
        <p:txBody>
          <a:bodyPr/>
          <a:lstStyle/>
          <a:p>
            <a:fld id="{42B17DAD-E3EE-4B67-A725-0CD20CD161B0}" type="datetimeFigureOut">
              <a:rPr lang="en-US" smtClean="0"/>
              <a:t>7/21/2017</a:t>
            </a:fld>
            <a:endParaRPr lang="en-US"/>
          </a:p>
        </p:txBody>
      </p:sp>
      <p:sp>
        <p:nvSpPr>
          <p:cNvPr id="5" name="Footer Placeholder 4">
            <a:extLst>
              <a:ext uri="{FF2B5EF4-FFF2-40B4-BE49-F238E27FC236}">
                <a16:creationId xmlns:a16="http://schemas.microsoft.com/office/drawing/2014/main" id="{2E732BC2-373D-4979-9636-E8BEBB58447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0AEBC6E-FF88-444D-8C2E-FBDCF562889B}"/>
              </a:ext>
            </a:extLst>
          </p:cNvPr>
          <p:cNvSpPr>
            <a:spLocks noGrp="1"/>
          </p:cNvSpPr>
          <p:nvPr>
            <p:ph type="sldNum" sz="quarter" idx="12"/>
          </p:nvPr>
        </p:nvSpPr>
        <p:spPr/>
        <p:txBody>
          <a:bodyPr/>
          <a:lstStyle/>
          <a:p>
            <a:fld id="{128B9739-56C6-48AE-89C7-67D6C14E5E1C}" type="slidenum">
              <a:rPr lang="en-US" smtClean="0"/>
              <a:t>‹#›</a:t>
            </a:fld>
            <a:endParaRPr lang="en-US"/>
          </a:p>
        </p:txBody>
      </p:sp>
    </p:spTree>
    <p:extLst>
      <p:ext uri="{BB962C8B-B14F-4D97-AF65-F5344CB8AC3E}">
        <p14:creationId xmlns:p14="http://schemas.microsoft.com/office/powerpoint/2010/main" val="37546459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8E8103-31CE-4976-9114-D9E106EB579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19A6B025-04C5-42DD-AAD4-CC5DCAA3AEA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A59D9A6C-E1B8-4787-A759-E33527F9A741}"/>
              </a:ext>
            </a:extLst>
          </p:cNvPr>
          <p:cNvSpPr>
            <a:spLocks noGrp="1"/>
          </p:cNvSpPr>
          <p:nvPr>
            <p:ph type="dt" sz="half" idx="10"/>
          </p:nvPr>
        </p:nvSpPr>
        <p:spPr/>
        <p:txBody>
          <a:bodyPr/>
          <a:lstStyle/>
          <a:p>
            <a:fld id="{42B17DAD-E3EE-4B67-A725-0CD20CD161B0}" type="datetimeFigureOut">
              <a:rPr lang="en-US" smtClean="0"/>
              <a:t>7/21/2017</a:t>
            </a:fld>
            <a:endParaRPr lang="en-US"/>
          </a:p>
        </p:txBody>
      </p:sp>
      <p:sp>
        <p:nvSpPr>
          <p:cNvPr id="5" name="Footer Placeholder 4">
            <a:extLst>
              <a:ext uri="{FF2B5EF4-FFF2-40B4-BE49-F238E27FC236}">
                <a16:creationId xmlns:a16="http://schemas.microsoft.com/office/drawing/2014/main" id="{63ED7F8D-CCA7-48F8-AECC-3E729261D87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B07D929-E9D8-4EDB-8B97-EE32EEAE8AAB}"/>
              </a:ext>
            </a:extLst>
          </p:cNvPr>
          <p:cNvSpPr>
            <a:spLocks noGrp="1"/>
          </p:cNvSpPr>
          <p:nvPr>
            <p:ph type="sldNum" sz="quarter" idx="12"/>
          </p:nvPr>
        </p:nvSpPr>
        <p:spPr/>
        <p:txBody>
          <a:bodyPr/>
          <a:lstStyle/>
          <a:p>
            <a:fld id="{128B9739-56C6-48AE-89C7-67D6C14E5E1C}" type="slidenum">
              <a:rPr lang="en-US" smtClean="0"/>
              <a:t>‹#›</a:t>
            </a:fld>
            <a:endParaRPr lang="en-US"/>
          </a:p>
        </p:txBody>
      </p:sp>
    </p:spTree>
    <p:extLst>
      <p:ext uri="{BB962C8B-B14F-4D97-AF65-F5344CB8AC3E}">
        <p14:creationId xmlns:p14="http://schemas.microsoft.com/office/powerpoint/2010/main" val="26719837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E959EA-A0B4-4545-997F-A94B1C2F868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66971D7-9C0F-40EB-98FB-5A1C1D0BA117}"/>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6D7C2C15-9574-421B-9C35-8B0163B6628C}"/>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5E74096F-C338-4B51-AB6C-9A6368834C95}"/>
              </a:ext>
            </a:extLst>
          </p:cNvPr>
          <p:cNvSpPr>
            <a:spLocks noGrp="1"/>
          </p:cNvSpPr>
          <p:nvPr>
            <p:ph type="dt" sz="half" idx="10"/>
          </p:nvPr>
        </p:nvSpPr>
        <p:spPr/>
        <p:txBody>
          <a:bodyPr/>
          <a:lstStyle/>
          <a:p>
            <a:fld id="{42B17DAD-E3EE-4B67-A725-0CD20CD161B0}" type="datetimeFigureOut">
              <a:rPr lang="en-US" smtClean="0"/>
              <a:t>7/21/2017</a:t>
            </a:fld>
            <a:endParaRPr lang="en-US"/>
          </a:p>
        </p:txBody>
      </p:sp>
      <p:sp>
        <p:nvSpPr>
          <p:cNvPr id="6" name="Footer Placeholder 5">
            <a:extLst>
              <a:ext uri="{FF2B5EF4-FFF2-40B4-BE49-F238E27FC236}">
                <a16:creationId xmlns:a16="http://schemas.microsoft.com/office/drawing/2014/main" id="{D9C5E1DB-D352-47DA-9D13-FC64F7AEA28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D45E38B-81A9-4949-9665-910E1D6E2F0C}"/>
              </a:ext>
            </a:extLst>
          </p:cNvPr>
          <p:cNvSpPr>
            <a:spLocks noGrp="1"/>
          </p:cNvSpPr>
          <p:nvPr>
            <p:ph type="sldNum" sz="quarter" idx="12"/>
          </p:nvPr>
        </p:nvSpPr>
        <p:spPr/>
        <p:txBody>
          <a:bodyPr/>
          <a:lstStyle/>
          <a:p>
            <a:fld id="{128B9739-56C6-48AE-89C7-67D6C14E5E1C}" type="slidenum">
              <a:rPr lang="en-US" smtClean="0"/>
              <a:t>‹#›</a:t>
            </a:fld>
            <a:endParaRPr lang="en-US"/>
          </a:p>
        </p:txBody>
      </p:sp>
    </p:spTree>
    <p:extLst>
      <p:ext uri="{BB962C8B-B14F-4D97-AF65-F5344CB8AC3E}">
        <p14:creationId xmlns:p14="http://schemas.microsoft.com/office/powerpoint/2010/main" val="21081721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CBE9F3-BED1-4DB8-B9BC-2C101408E03A}"/>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9D7DB616-F68B-4B22-81F0-381E12B85F1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ADCD8BD1-9D18-4943-8A69-5837ECFA8600}"/>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DA36C19D-3826-4BF8-8DC0-16F269280FB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6A635937-0B7F-4A49-8ABD-A05EEF69E5DD}"/>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A9874B83-031E-4296-821D-7960DE730C32}"/>
              </a:ext>
            </a:extLst>
          </p:cNvPr>
          <p:cNvSpPr>
            <a:spLocks noGrp="1"/>
          </p:cNvSpPr>
          <p:nvPr>
            <p:ph type="dt" sz="half" idx="10"/>
          </p:nvPr>
        </p:nvSpPr>
        <p:spPr/>
        <p:txBody>
          <a:bodyPr/>
          <a:lstStyle/>
          <a:p>
            <a:fld id="{42B17DAD-E3EE-4B67-A725-0CD20CD161B0}" type="datetimeFigureOut">
              <a:rPr lang="en-US" smtClean="0"/>
              <a:t>7/21/2017</a:t>
            </a:fld>
            <a:endParaRPr lang="en-US"/>
          </a:p>
        </p:txBody>
      </p:sp>
      <p:sp>
        <p:nvSpPr>
          <p:cNvPr id="8" name="Footer Placeholder 7">
            <a:extLst>
              <a:ext uri="{FF2B5EF4-FFF2-40B4-BE49-F238E27FC236}">
                <a16:creationId xmlns:a16="http://schemas.microsoft.com/office/drawing/2014/main" id="{E03E62D8-C728-4FA0-A586-50FD474B0905}"/>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CE4D08A0-6ABC-4471-B758-480AB03D184E}"/>
              </a:ext>
            </a:extLst>
          </p:cNvPr>
          <p:cNvSpPr>
            <a:spLocks noGrp="1"/>
          </p:cNvSpPr>
          <p:nvPr>
            <p:ph type="sldNum" sz="quarter" idx="12"/>
          </p:nvPr>
        </p:nvSpPr>
        <p:spPr/>
        <p:txBody>
          <a:bodyPr/>
          <a:lstStyle/>
          <a:p>
            <a:fld id="{128B9739-56C6-48AE-89C7-67D6C14E5E1C}" type="slidenum">
              <a:rPr lang="en-US" smtClean="0"/>
              <a:t>‹#›</a:t>
            </a:fld>
            <a:endParaRPr lang="en-US"/>
          </a:p>
        </p:txBody>
      </p:sp>
    </p:spTree>
    <p:extLst>
      <p:ext uri="{BB962C8B-B14F-4D97-AF65-F5344CB8AC3E}">
        <p14:creationId xmlns:p14="http://schemas.microsoft.com/office/powerpoint/2010/main" val="17032625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C70F28-5169-4437-8629-C63AE11D9223}"/>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99BFCA7C-6FEE-445A-B4C0-F949954B0304}"/>
              </a:ext>
            </a:extLst>
          </p:cNvPr>
          <p:cNvSpPr>
            <a:spLocks noGrp="1"/>
          </p:cNvSpPr>
          <p:nvPr>
            <p:ph type="dt" sz="half" idx="10"/>
          </p:nvPr>
        </p:nvSpPr>
        <p:spPr/>
        <p:txBody>
          <a:bodyPr/>
          <a:lstStyle/>
          <a:p>
            <a:fld id="{42B17DAD-E3EE-4B67-A725-0CD20CD161B0}" type="datetimeFigureOut">
              <a:rPr lang="en-US" smtClean="0"/>
              <a:t>7/21/2017</a:t>
            </a:fld>
            <a:endParaRPr lang="en-US"/>
          </a:p>
        </p:txBody>
      </p:sp>
      <p:sp>
        <p:nvSpPr>
          <p:cNvPr id="4" name="Footer Placeholder 3">
            <a:extLst>
              <a:ext uri="{FF2B5EF4-FFF2-40B4-BE49-F238E27FC236}">
                <a16:creationId xmlns:a16="http://schemas.microsoft.com/office/drawing/2014/main" id="{8BFBCC32-AB49-47A8-B88C-771AF0D204DA}"/>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03877F0C-0D7E-4E8A-8D0D-129971079992}"/>
              </a:ext>
            </a:extLst>
          </p:cNvPr>
          <p:cNvSpPr>
            <a:spLocks noGrp="1"/>
          </p:cNvSpPr>
          <p:nvPr>
            <p:ph type="sldNum" sz="quarter" idx="12"/>
          </p:nvPr>
        </p:nvSpPr>
        <p:spPr/>
        <p:txBody>
          <a:bodyPr/>
          <a:lstStyle/>
          <a:p>
            <a:fld id="{128B9739-56C6-48AE-89C7-67D6C14E5E1C}" type="slidenum">
              <a:rPr lang="en-US" smtClean="0"/>
              <a:t>‹#›</a:t>
            </a:fld>
            <a:endParaRPr lang="en-US"/>
          </a:p>
        </p:txBody>
      </p:sp>
    </p:spTree>
    <p:extLst>
      <p:ext uri="{BB962C8B-B14F-4D97-AF65-F5344CB8AC3E}">
        <p14:creationId xmlns:p14="http://schemas.microsoft.com/office/powerpoint/2010/main" val="41315329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4CE9956-3B5C-4A08-90F5-B6DE4726A8EB}"/>
              </a:ext>
            </a:extLst>
          </p:cNvPr>
          <p:cNvSpPr>
            <a:spLocks noGrp="1"/>
          </p:cNvSpPr>
          <p:nvPr>
            <p:ph type="dt" sz="half" idx="10"/>
          </p:nvPr>
        </p:nvSpPr>
        <p:spPr/>
        <p:txBody>
          <a:bodyPr/>
          <a:lstStyle/>
          <a:p>
            <a:fld id="{42B17DAD-E3EE-4B67-A725-0CD20CD161B0}" type="datetimeFigureOut">
              <a:rPr lang="en-US" smtClean="0"/>
              <a:t>7/21/2017</a:t>
            </a:fld>
            <a:endParaRPr lang="en-US"/>
          </a:p>
        </p:txBody>
      </p:sp>
      <p:sp>
        <p:nvSpPr>
          <p:cNvPr id="3" name="Footer Placeholder 2">
            <a:extLst>
              <a:ext uri="{FF2B5EF4-FFF2-40B4-BE49-F238E27FC236}">
                <a16:creationId xmlns:a16="http://schemas.microsoft.com/office/drawing/2014/main" id="{1BDFB25B-96FF-4050-8EAC-57DE5B5BEE3B}"/>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44F76334-8F4B-40CD-BE3C-EFDC136B8A3E}"/>
              </a:ext>
            </a:extLst>
          </p:cNvPr>
          <p:cNvSpPr>
            <a:spLocks noGrp="1"/>
          </p:cNvSpPr>
          <p:nvPr>
            <p:ph type="sldNum" sz="quarter" idx="12"/>
          </p:nvPr>
        </p:nvSpPr>
        <p:spPr/>
        <p:txBody>
          <a:bodyPr/>
          <a:lstStyle/>
          <a:p>
            <a:fld id="{128B9739-56C6-48AE-89C7-67D6C14E5E1C}" type="slidenum">
              <a:rPr lang="en-US" smtClean="0"/>
              <a:t>‹#›</a:t>
            </a:fld>
            <a:endParaRPr lang="en-US"/>
          </a:p>
        </p:txBody>
      </p:sp>
    </p:spTree>
    <p:extLst>
      <p:ext uri="{BB962C8B-B14F-4D97-AF65-F5344CB8AC3E}">
        <p14:creationId xmlns:p14="http://schemas.microsoft.com/office/powerpoint/2010/main" val="12016379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A02ED0-CBA9-473D-A4E7-E85A1FF4BBB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38060528-D091-4BBD-8838-9B9E79AB3A1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7C37FA5-05C0-452F-B087-9E6D5EE8DD2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621F91EE-EF13-49B5-BEBA-0D3250952A5B}"/>
              </a:ext>
            </a:extLst>
          </p:cNvPr>
          <p:cNvSpPr>
            <a:spLocks noGrp="1"/>
          </p:cNvSpPr>
          <p:nvPr>
            <p:ph type="dt" sz="half" idx="10"/>
          </p:nvPr>
        </p:nvSpPr>
        <p:spPr/>
        <p:txBody>
          <a:bodyPr/>
          <a:lstStyle/>
          <a:p>
            <a:fld id="{42B17DAD-E3EE-4B67-A725-0CD20CD161B0}" type="datetimeFigureOut">
              <a:rPr lang="en-US" smtClean="0"/>
              <a:t>7/21/2017</a:t>
            </a:fld>
            <a:endParaRPr lang="en-US"/>
          </a:p>
        </p:txBody>
      </p:sp>
      <p:sp>
        <p:nvSpPr>
          <p:cNvPr id="6" name="Footer Placeholder 5">
            <a:extLst>
              <a:ext uri="{FF2B5EF4-FFF2-40B4-BE49-F238E27FC236}">
                <a16:creationId xmlns:a16="http://schemas.microsoft.com/office/drawing/2014/main" id="{FDE90733-FC0D-4A21-A475-ECB3EE3FA61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51B7E6C-42B6-4AAF-8956-681E63EF1C47}"/>
              </a:ext>
            </a:extLst>
          </p:cNvPr>
          <p:cNvSpPr>
            <a:spLocks noGrp="1"/>
          </p:cNvSpPr>
          <p:nvPr>
            <p:ph type="sldNum" sz="quarter" idx="12"/>
          </p:nvPr>
        </p:nvSpPr>
        <p:spPr/>
        <p:txBody>
          <a:bodyPr/>
          <a:lstStyle/>
          <a:p>
            <a:fld id="{128B9739-56C6-48AE-89C7-67D6C14E5E1C}" type="slidenum">
              <a:rPr lang="en-US" smtClean="0"/>
              <a:t>‹#›</a:t>
            </a:fld>
            <a:endParaRPr lang="en-US"/>
          </a:p>
        </p:txBody>
      </p:sp>
    </p:spTree>
    <p:extLst>
      <p:ext uri="{BB962C8B-B14F-4D97-AF65-F5344CB8AC3E}">
        <p14:creationId xmlns:p14="http://schemas.microsoft.com/office/powerpoint/2010/main" val="37011553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911731-F8F2-42FA-A10C-C6917143667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982ED038-0010-4855-AF2A-97617B9E64A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D8099920-C964-416B-8499-3A7E24D45AC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95FF05D2-3D73-479A-B3EE-C3CB78B1402D}"/>
              </a:ext>
            </a:extLst>
          </p:cNvPr>
          <p:cNvSpPr>
            <a:spLocks noGrp="1"/>
          </p:cNvSpPr>
          <p:nvPr>
            <p:ph type="dt" sz="half" idx="10"/>
          </p:nvPr>
        </p:nvSpPr>
        <p:spPr/>
        <p:txBody>
          <a:bodyPr/>
          <a:lstStyle/>
          <a:p>
            <a:fld id="{42B17DAD-E3EE-4B67-A725-0CD20CD161B0}" type="datetimeFigureOut">
              <a:rPr lang="en-US" smtClean="0"/>
              <a:t>7/21/2017</a:t>
            </a:fld>
            <a:endParaRPr lang="en-US"/>
          </a:p>
        </p:txBody>
      </p:sp>
      <p:sp>
        <p:nvSpPr>
          <p:cNvPr id="6" name="Footer Placeholder 5">
            <a:extLst>
              <a:ext uri="{FF2B5EF4-FFF2-40B4-BE49-F238E27FC236}">
                <a16:creationId xmlns:a16="http://schemas.microsoft.com/office/drawing/2014/main" id="{F1DE6AA5-7AB2-45CC-8BFD-1B4588D175C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38F0111-1F14-41DD-9F34-F708C11DB957}"/>
              </a:ext>
            </a:extLst>
          </p:cNvPr>
          <p:cNvSpPr>
            <a:spLocks noGrp="1"/>
          </p:cNvSpPr>
          <p:nvPr>
            <p:ph type="sldNum" sz="quarter" idx="12"/>
          </p:nvPr>
        </p:nvSpPr>
        <p:spPr/>
        <p:txBody>
          <a:bodyPr/>
          <a:lstStyle/>
          <a:p>
            <a:fld id="{128B9739-56C6-48AE-89C7-67D6C14E5E1C}" type="slidenum">
              <a:rPr lang="en-US" smtClean="0"/>
              <a:t>‹#›</a:t>
            </a:fld>
            <a:endParaRPr lang="en-US"/>
          </a:p>
        </p:txBody>
      </p:sp>
    </p:spTree>
    <p:extLst>
      <p:ext uri="{BB962C8B-B14F-4D97-AF65-F5344CB8AC3E}">
        <p14:creationId xmlns:p14="http://schemas.microsoft.com/office/powerpoint/2010/main" val="23012648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C680D25-1591-49AD-89DA-0DA807DDBAA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DFECCD1D-CCE6-4739-B5C5-938149E954F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B19959F-F620-499D-B1B6-4B33F688EAB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2B17DAD-E3EE-4B67-A725-0CD20CD161B0}" type="datetimeFigureOut">
              <a:rPr lang="en-US" smtClean="0"/>
              <a:t>7/21/2017</a:t>
            </a:fld>
            <a:endParaRPr lang="en-US"/>
          </a:p>
        </p:txBody>
      </p:sp>
      <p:sp>
        <p:nvSpPr>
          <p:cNvPr id="5" name="Footer Placeholder 4">
            <a:extLst>
              <a:ext uri="{FF2B5EF4-FFF2-40B4-BE49-F238E27FC236}">
                <a16:creationId xmlns:a16="http://schemas.microsoft.com/office/drawing/2014/main" id="{C27A0CF9-26F5-4BE5-B330-105D5B75935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81FF6B49-7E38-4D22-A4E4-F5005F780C7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28B9739-56C6-48AE-89C7-67D6C14E5E1C}" type="slidenum">
              <a:rPr lang="en-US" smtClean="0"/>
              <a:t>‹#›</a:t>
            </a:fld>
            <a:endParaRPr lang="en-US"/>
          </a:p>
        </p:txBody>
      </p:sp>
    </p:spTree>
    <p:extLst>
      <p:ext uri="{BB962C8B-B14F-4D97-AF65-F5344CB8AC3E}">
        <p14:creationId xmlns:p14="http://schemas.microsoft.com/office/powerpoint/2010/main" val="120192568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www.apapracticecentral.org/advocacy/state/telehealth-slides.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www.linkedin.com/pulse/facetime-hipaa-compliant-jon-taylor" TargetMode="External"/><Relationship Id="rId2" Type="http://schemas.openxmlformats.org/officeDocument/2006/relationships/hyperlink" Target="https://www.theraplatform.com/" TargetMode="External"/><Relationship Id="rId1" Type="http://schemas.openxmlformats.org/officeDocument/2006/relationships/slideLayout" Target="../slideLayouts/slideLayout2.xml"/><Relationship Id="rId4" Type="http://schemas.openxmlformats.org/officeDocument/2006/relationships/hyperlink" Target="http://www.zurinstitute.com/skype_telehealth.html"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www.youtube.com/watch?v=S9xPOCk91mc&amp;list=PLYA7DZ_sbUzvB1l6KsO5LZV2rrk2u1xl4" TargetMode="External"/><Relationship Id="rId2" Type="http://schemas.openxmlformats.org/officeDocument/2006/relationships/hyperlink" Target="https://www.youtube.com/watch?v=pFdg8l25D2k" TargetMode="External"/><Relationship Id="rId1" Type="http://schemas.openxmlformats.org/officeDocument/2006/relationships/slideLayout" Target="../slideLayouts/slideLayout2.xml"/><Relationship Id="rId4" Type="http://schemas.openxmlformats.org/officeDocument/2006/relationships/hyperlink" Target="https://www.youtube.com/watch?v=rjMxXTCGPu8&amp;index=3&amp;list=PLYA7DZ_sbUzvB1l6KsO5LZV2rrk2u1xl4"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www.theranest.com/" TargetMode="External"/><Relationship Id="rId2" Type="http://schemas.openxmlformats.org/officeDocument/2006/relationships/hyperlink" Target="http://www.therapyappointment.com/" TargetMode="External"/><Relationship Id="rId1" Type="http://schemas.openxmlformats.org/officeDocument/2006/relationships/slideLayout" Target="../slideLayouts/slideLayout2.xml"/><Relationship Id="rId4" Type="http://schemas.openxmlformats.org/officeDocument/2006/relationships/hyperlink" Target="http://www.docutracinc.com/products-pricing/"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www.kryptel.com/download/" TargetMode="External"/><Relationship Id="rId2" Type="http://schemas.openxmlformats.org/officeDocument/2006/relationships/hyperlink" Target="https://www.howtogeek.com/124824/how-to-password-protect-pdf-files-in-word-2013/" TargetMode="External"/><Relationship Id="rId1" Type="http://schemas.openxmlformats.org/officeDocument/2006/relationships/slideLayout" Target="../slideLayouts/slideLayout2.xml"/><Relationship Id="rId4" Type="http://schemas.openxmlformats.org/officeDocument/2006/relationships/hyperlink" Target="https://www.virtru.com/"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401B84-CADA-4BFE-9044-3FC507636D66}"/>
              </a:ext>
            </a:extLst>
          </p:cNvPr>
          <p:cNvSpPr>
            <a:spLocks noGrp="1"/>
          </p:cNvSpPr>
          <p:nvPr>
            <p:ph type="ctrTitle"/>
          </p:nvPr>
        </p:nvSpPr>
        <p:spPr/>
        <p:txBody>
          <a:bodyPr>
            <a:normAutofit fontScale="90000"/>
          </a:bodyPr>
          <a:lstStyle/>
          <a:p>
            <a:r>
              <a:rPr lang="en-US" dirty="0"/>
              <a:t>Privacy and Telecommunication in the Practice of Psychology</a:t>
            </a:r>
          </a:p>
        </p:txBody>
      </p:sp>
      <p:sp>
        <p:nvSpPr>
          <p:cNvPr id="3" name="Subtitle 2">
            <a:extLst>
              <a:ext uri="{FF2B5EF4-FFF2-40B4-BE49-F238E27FC236}">
                <a16:creationId xmlns:a16="http://schemas.microsoft.com/office/drawing/2014/main" id="{F61C7F17-A977-4C1D-B8FF-F0E670B40641}"/>
              </a:ext>
            </a:extLst>
          </p:cNvPr>
          <p:cNvSpPr>
            <a:spLocks noGrp="1"/>
          </p:cNvSpPr>
          <p:nvPr>
            <p:ph type="subTitle" idx="1"/>
          </p:nvPr>
        </p:nvSpPr>
        <p:spPr>
          <a:xfrm>
            <a:off x="1524000" y="3602037"/>
            <a:ext cx="9144000" cy="2839019"/>
          </a:xfrm>
        </p:spPr>
        <p:txBody>
          <a:bodyPr>
            <a:normAutofit/>
          </a:bodyPr>
          <a:lstStyle/>
          <a:p>
            <a:r>
              <a:rPr lang="en-US" sz="3200" dirty="0"/>
              <a:t>Informed consent, cyber security, and teletherapy </a:t>
            </a:r>
          </a:p>
          <a:p>
            <a:endParaRPr lang="en-US" dirty="0"/>
          </a:p>
          <a:p>
            <a:endParaRPr lang="en-US" dirty="0"/>
          </a:p>
          <a:p>
            <a:endParaRPr lang="en-US" dirty="0"/>
          </a:p>
          <a:p>
            <a:r>
              <a:rPr lang="en-US" dirty="0"/>
              <a:t>By Ramon Zelaya and Bobby Kizer</a:t>
            </a:r>
          </a:p>
        </p:txBody>
      </p:sp>
    </p:spTree>
    <p:extLst>
      <p:ext uri="{BB962C8B-B14F-4D97-AF65-F5344CB8AC3E}">
        <p14:creationId xmlns:p14="http://schemas.microsoft.com/office/powerpoint/2010/main" val="330362627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08FBC3-6ACB-42F4-AC99-C2A590F749FC}"/>
              </a:ext>
            </a:extLst>
          </p:cNvPr>
          <p:cNvSpPr>
            <a:spLocks noGrp="1"/>
          </p:cNvSpPr>
          <p:nvPr>
            <p:ph type="title"/>
          </p:nvPr>
        </p:nvSpPr>
        <p:spPr/>
        <p:txBody>
          <a:bodyPr/>
          <a:lstStyle/>
          <a:p>
            <a:r>
              <a:rPr lang="en-US" dirty="0"/>
              <a:t>Teletherapy</a:t>
            </a:r>
          </a:p>
        </p:txBody>
      </p:sp>
      <p:sp>
        <p:nvSpPr>
          <p:cNvPr id="3" name="Content Placeholder 2">
            <a:extLst>
              <a:ext uri="{FF2B5EF4-FFF2-40B4-BE49-F238E27FC236}">
                <a16:creationId xmlns:a16="http://schemas.microsoft.com/office/drawing/2014/main" id="{CF9979C3-597B-4804-A62E-BCEB153C410C}"/>
              </a:ext>
            </a:extLst>
          </p:cNvPr>
          <p:cNvSpPr>
            <a:spLocks noGrp="1"/>
          </p:cNvSpPr>
          <p:nvPr>
            <p:ph idx="1"/>
          </p:nvPr>
        </p:nvSpPr>
        <p:spPr>
          <a:xfrm>
            <a:off x="838200" y="1825624"/>
            <a:ext cx="10515600" cy="5032375"/>
          </a:xfrm>
        </p:spPr>
        <p:txBody>
          <a:bodyPr>
            <a:normAutofit fontScale="85000" lnSpcReduction="20000"/>
          </a:bodyPr>
          <a:lstStyle/>
          <a:p>
            <a:r>
              <a:rPr lang="en-US" dirty="0"/>
              <a:t>Teletherapy was covered in the last presentation, but the bottom line is that teletherapy is allowed, but requires a few specific things:</a:t>
            </a:r>
          </a:p>
          <a:p>
            <a:r>
              <a:rPr lang="en-US" dirty="0"/>
              <a:t>comply with licensure rules in the state they are located (most states require at least a temporary licensure : </a:t>
            </a:r>
            <a:r>
              <a:rPr lang="en-US" dirty="0">
                <a:hlinkClick r:id="rId2"/>
              </a:rPr>
              <a:t>http://www.apapracticecentral.org/advocacy/state/telehealth-slides.pdf</a:t>
            </a:r>
            <a:r>
              <a:rPr lang="en-US" dirty="0"/>
              <a:t> </a:t>
            </a:r>
          </a:p>
          <a:p>
            <a:r>
              <a:rPr lang="en-US" dirty="0"/>
              <a:t>Notes should include the location of the patient and that the session was conducted via teleconference</a:t>
            </a:r>
          </a:p>
          <a:p>
            <a:r>
              <a:rPr lang="en-US" dirty="0"/>
              <a:t>have emergency contact information on file for the patient’s current location, </a:t>
            </a:r>
          </a:p>
          <a:p>
            <a:r>
              <a:rPr lang="en-US" dirty="0"/>
              <a:t>Comply with any other state specific rules for teletherapy, for example, in Louisiana, teletherapy must include video AND audio</a:t>
            </a:r>
          </a:p>
          <a:p>
            <a:r>
              <a:rPr lang="en-US" dirty="0"/>
              <a:t>Bill accurately: for insurance purposes, you can use the same therapy codes, but add the correct location (usually “12” for in-home) and the specifier code GT.  Reimbursement rates are typically the same as in person.  From experience, I </a:t>
            </a:r>
            <a:r>
              <a:rPr lang="en-US" dirty="0" err="1"/>
              <a:t>taked</a:t>
            </a:r>
            <a:r>
              <a:rPr lang="en-US" dirty="0"/>
              <a:t> BCBS-PPO, and the reimbursements rates for 90837 GT and 90834 GT are exactly the same.</a:t>
            </a:r>
          </a:p>
          <a:p>
            <a:endParaRPr lang="en-US" dirty="0"/>
          </a:p>
        </p:txBody>
      </p:sp>
    </p:spTree>
    <p:extLst>
      <p:ext uri="{BB962C8B-B14F-4D97-AF65-F5344CB8AC3E}">
        <p14:creationId xmlns:p14="http://schemas.microsoft.com/office/powerpoint/2010/main" val="1572940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600E7E-7ABC-43E6-86A0-90FCA7A2314E}"/>
              </a:ext>
            </a:extLst>
          </p:cNvPr>
          <p:cNvSpPr>
            <a:spLocks noGrp="1"/>
          </p:cNvSpPr>
          <p:nvPr>
            <p:ph type="title"/>
          </p:nvPr>
        </p:nvSpPr>
        <p:spPr/>
        <p:txBody>
          <a:bodyPr/>
          <a:lstStyle/>
          <a:p>
            <a:r>
              <a:rPr lang="en-US" dirty="0"/>
              <a:t>Teletherapy software</a:t>
            </a:r>
          </a:p>
        </p:txBody>
      </p:sp>
      <p:sp>
        <p:nvSpPr>
          <p:cNvPr id="3" name="Content Placeholder 2">
            <a:extLst>
              <a:ext uri="{FF2B5EF4-FFF2-40B4-BE49-F238E27FC236}">
                <a16:creationId xmlns:a16="http://schemas.microsoft.com/office/drawing/2014/main" id="{13E6E519-45A2-48DA-8911-75AC1A0BA703}"/>
              </a:ext>
            </a:extLst>
          </p:cNvPr>
          <p:cNvSpPr>
            <a:spLocks noGrp="1"/>
          </p:cNvSpPr>
          <p:nvPr>
            <p:ph idx="1"/>
          </p:nvPr>
        </p:nvSpPr>
        <p:spPr/>
        <p:txBody>
          <a:bodyPr>
            <a:normAutofit fontScale="85000" lnSpcReduction="20000"/>
          </a:bodyPr>
          <a:lstStyle/>
          <a:p>
            <a:r>
              <a:rPr lang="en-US" dirty="0"/>
              <a:t>Determine HIPAA compliance.  If you are not using a HIPAA compliant platform, be sure to inform the patient of the potential risk, even if minimal.  </a:t>
            </a:r>
          </a:p>
          <a:p>
            <a:r>
              <a:rPr lang="en-US" dirty="0"/>
              <a:t>Software designed for teletherapy/telemedicine.  Example:</a:t>
            </a:r>
          </a:p>
          <a:p>
            <a:pPr lvl="1"/>
            <a:r>
              <a:rPr lang="en-US" dirty="0" err="1"/>
              <a:t>Theraplatform</a:t>
            </a:r>
            <a:r>
              <a:rPr lang="en-US" dirty="0"/>
              <a:t>- </a:t>
            </a:r>
            <a:r>
              <a:rPr lang="en-US" dirty="0">
                <a:hlinkClick r:id="rId2"/>
              </a:rPr>
              <a:t>https://www.theraplatform.com/</a:t>
            </a:r>
            <a:endParaRPr lang="en-US" dirty="0"/>
          </a:p>
          <a:p>
            <a:pPr lvl="1"/>
            <a:r>
              <a:rPr lang="en-US" dirty="0"/>
              <a:t>Breakthrough.com</a:t>
            </a:r>
          </a:p>
          <a:p>
            <a:pPr lvl="1"/>
            <a:r>
              <a:rPr lang="en-US" dirty="0"/>
              <a:t>Free and HIPAA compliant: VSEE and doxy.me</a:t>
            </a:r>
          </a:p>
          <a:p>
            <a:pPr lvl="1"/>
            <a:r>
              <a:rPr lang="en-US" dirty="0"/>
              <a:t>The con is that this typically requires a little more work on the patient’s end to become familiar with the specific software and setup an account </a:t>
            </a:r>
          </a:p>
          <a:p>
            <a:r>
              <a:rPr lang="en-US" dirty="0"/>
              <a:t>Skype and Facetime-both offer encryption, but do not have a BAA (Business Associate Agreement) with HIPAA. Some say these services are an exception because they are only a conduit.  The problem here is that there have apparently been cases when law enforcement has had access to calls.  This implies that they have the encryption key and can decode it.   </a:t>
            </a:r>
            <a:r>
              <a:rPr lang="en-US" dirty="0">
                <a:hlinkClick r:id="rId3"/>
              </a:rPr>
              <a:t>https://www.linkedin.com/pulse/facetime-hipaa-compliant-jon-taylor</a:t>
            </a:r>
            <a:r>
              <a:rPr lang="en-US" dirty="0"/>
              <a:t> </a:t>
            </a:r>
            <a:r>
              <a:rPr lang="en-US" dirty="0">
                <a:hlinkClick r:id="rId4"/>
              </a:rPr>
              <a:t>http://www.zurinstitute.com/skype_telehealth.html</a:t>
            </a:r>
            <a:r>
              <a:rPr lang="en-US" dirty="0"/>
              <a:t> </a:t>
            </a:r>
          </a:p>
          <a:p>
            <a:endParaRPr lang="en-US" dirty="0"/>
          </a:p>
        </p:txBody>
      </p:sp>
    </p:spTree>
    <p:extLst>
      <p:ext uri="{BB962C8B-B14F-4D97-AF65-F5344CB8AC3E}">
        <p14:creationId xmlns:p14="http://schemas.microsoft.com/office/powerpoint/2010/main" val="17280419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1D96E1-6ACA-45B8-85DF-8E4E4FDEC9A8}"/>
              </a:ext>
            </a:extLst>
          </p:cNvPr>
          <p:cNvSpPr>
            <a:spLocks noGrp="1"/>
          </p:cNvSpPr>
          <p:nvPr>
            <p:ph type="title"/>
          </p:nvPr>
        </p:nvSpPr>
        <p:spPr/>
        <p:txBody>
          <a:bodyPr/>
          <a:lstStyle/>
          <a:p>
            <a:r>
              <a:rPr lang="en-US" dirty="0"/>
              <a:t>Are you scared of technology? </a:t>
            </a:r>
          </a:p>
        </p:txBody>
      </p:sp>
      <p:sp>
        <p:nvSpPr>
          <p:cNvPr id="3" name="Content Placeholder 2">
            <a:extLst>
              <a:ext uri="{FF2B5EF4-FFF2-40B4-BE49-F238E27FC236}">
                <a16:creationId xmlns:a16="http://schemas.microsoft.com/office/drawing/2014/main" id="{2CFA1963-5421-4A39-ABDD-E0BF63738FAE}"/>
              </a:ext>
            </a:extLst>
          </p:cNvPr>
          <p:cNvSpPr>
            <a:spLocks noGrp="1"/>
          </p:cNvSpPr>
          <p:nvPr>
            <p:ph idx="1"/>
          </p:nvPr>
        </p:nvSpPr>
        <p:spPr/>
        <p:txBody>
          <a:bodyPr>
            <a:normAutofit lnSpcReduction="10000"/>
          </a:bodyPr>
          <a:lstStyle/>
          <a:p>
            <a:r>
              <a:rPr lang="en-US" dirty="0"/>
              <a:t>Are you nervous about using email for communication?</a:t>
            </a:r>
          </a:p>
          <a:p>
            <a:r>
              <a:rPr lang="en-US" dirty="0"/>
              <a:t>Or nervous about teletherapy?</a:t>
            </a:r>
          </a:p>
          <a:p>
            <a:r>
              <a:rPr lang="en-US" dirty="0"/>
              <a:t>Or worried about using online scheduling and billing tools?</a:t>
            </a:r>
          </a:p>
          <a:p>
            <a:endParaRPr lang="en-US" dirty="0"/>
          </a:p>
          <a:p>
            <a:r>
              <a:rPr lang="en-US" dirty="0"/>
              <a:t>Are you scared of how the internet is affecting the world and the way that we do business?  Concerned about privacy and confidentiality.  We are going to show you some ways to protect yourself, manage your liabilities, and use technology as an asset.</a:t>
            </a:r>
          </a:p>
          <a:p>
            <a:endParaRPr lang="en-US" dirty="0"/>
          </a:p>
          <a:p>
            <a:r>
              <a:rPr lang="en-US" dirty="0"/>
              <a:t>For a non-clinical example…</a:t>
            </a:r>
          </a:p>
        </p:txBody>
      </p:sp>
    </p:spTree>
    <p:extLst>
      <p:ext uri="{BB962C8B-B14F-4D97-AF65-F5344CB8AC3E}">
        <p14:creationId xmlns:p14="http://schemas.microsoft.com/office/powerpoint/2010/main" val="37161659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493E0D-4396-4563-BF59-F24E641AA404}"/>
              </a:ext>
            </a:extLst>
          </p:cNvPr>
          <p:cNvSpPr>
            <a:spLocks noGrp="1"/>
          </p:cNvSpPr>
          <p:nvPr>
            <p:ph type="title"/>
          </p:nvPr>
        </p:nvSpPr>
        <p:spPr/>
        <p:txBody>
          <a:bodyPr/>
          <a:lstStyle/>
          <a:p>
            <a:r>
              <a:rPr lang="en-US" dirty="0">
                <a:sym typeface="Wingdings" panose="05000000000000000000" pitchFamily="2" charset="2"/>
              </a:rPr>
              <a:t>Are you scared of how </a:t>
            </a:r>
            <a:r>
              <a:rPr lang="en-US" dirty="0" err="1">
                <a:sym typeface="Wingdings" panose="05000000000000000000" pitchFamily="2" charset="2"/>
              </a:rPr>
              <a:t>youtube</a:t>
            </a:r>
            <a:r>
              <a:rPr lang="en-US" dirty="0">
                <a:sym typeface="Wingdings" panose="05000000000000000000" pitchFamily="2" charset="2"/>
              </a:rPr>
              <a:t> is affecting you and your loved ones?</a:t>
            </a:r>
            <a:endParaRPr lang="en-US" dirty="0"/>
          </a:p>
        </p:txBody>
      </p:sp>
      <p:sp>
        <p:nvSpPr>
          <p:cNvPr id="3" name="Content Placeholder 2">
            <a:extLst>
              <a:ext uri="{FF2B5EF4-FFF2-40B4-BE49-F238E27FC236}">
                <a16:creationId xmlns:a16="http://schemas.microsoft.com/office/drawing/2014/main" id="{7516C5AF-2CDA-4943-AE57-0037CC9131AF}"/>
              </a:ext>
            </a:extLst>
          </p:cNvPr>
          <p:cNvSpPr>
            <a:spLocks noGrp="1"/>
          </p:cNvSpPr>
          <p:nvPr>
            <p:ph idx="1"/>
          </p:nvPr>
        </p:nvSpPr>
        <p:spPr>
          <a:xfrm>
            <a:off x="838200" y="1825624"/>
            <a:ext cx="10515600" cy="4943235"/>
          </a:xfrm>
        </p:spPr>
        <p:txBody>
          <a:bodyPr>
            <a:normAutofit fontScale="85000" lnSpcReduction="20000"/>
          </a:bodyPr>
          <a:lstStyle/>
          <a:p>
            <a:r>
              <a:rPr lang="en-US" dirty="0"/>
              <a:t>Good things can come from </a:t>
            </a:r>
            <a:r>
              <a:rPr lang="en-US" dirty="0" err="1"/>
              <a:t>youtube</a:t>
            </a:r>
            <a:r>
              <a:rPr lang="en-US" dirty="0"/>
              <a:t> </a:t>
            </a:r>
            <a:r>
              <a:rPr lang="en-US" dirty="0">
                <a:sym typeface="Wingdings" panose="05000000000000000000" pitchFamily="2" charset="2"/>
              </a:rPr>
              <a:t></a:t>
            </a:r>
            <a:endParaRPr lang="en-US" dirty="0"/>
          </a:p>
          <a:p>
            <a:r>
              <a:rPr lang="en-US" dirty="0"/>
              <a:t>This is not directly related to doing therapy, but I just wanted to share one example of a way that technology affects psychology practice.  I’m not saying we need to show these clips to our clients, but just know that they might across them, that even staring at a screen can be part of identity development.  Many of the famous youtubers right now are actually in their mid 20s and seem to have a decent amount of self-awareness and lots of positive things to say about things like self-esteem and identity.  Here’s one example.</a:t>
            </a:r>
          </a:p>
          <a:p>
            <a:r>
              <a:rPr lang="en-US" dirty="0"/>
              <a:t>Thomas Sander, a famous </a:t>
            </a:r>
            <a:r>
              <a:rPr lang="en-US" dirty="0" err="1"/>
              <a:t>viner</a:t>
            </a:r>
            <a:r>
              <a:rPr lang="en-US" dirty="0"/>
              <a:t> turned youtuber (2 million subscribers)</a:t>
            </a:r>
          </a:p>
          <a:p>
            <a:pPr marL="457200" lvl="1" indent="0">
              <a:buNone/>
            </a:pPr>
            <a:r>
              <a:rPr lang="en-US" u="sng" dirty="0">
                <a:hlinkClick r:id="rId2"/>
              </a:rPr>
              <a:t>https://www.youtube.com/watch?v=pFdg8l25D2k</a:t>
            </a:r>
            <a:r>
              <a:rPr lang="en-US" dirty="0"/>
              <a:t> </a:t>
            </a:r>
          </a:p>
          <a:p>
            <a:r>
              <a:rPr lang="en-US" dirty="0"/>
              <a:t>Thomas Sanders exploring Identity</a:t>
            </a:r>
          </a:p>
          <a:p>
            <a:pPr marL="457200" lvl="1" indent="0">
              <a:buNone/>
            </a:pPr>
            <a:r>
              <a:rPr lang="en-US" u="sng" dirty="0">
                <a:hlinkClick r:id="rId3"/>
              </a:rPr>
              <a:t>https://www.youtube.com/watch?v=S9xPOCk91mc&amp;list=PLYA7DZ_sbUzvB1l6KsO5LZV2rrk2u1xl4</a:t>
            </a:r>
            <a:endParaRPr lang="en-US" dirty="0"/>
          </a:p>
          <a:p>
            <a:r>
              <a:rPr lang="en-US" dirty="0"/>
              <a:t>Thomas Sanders exploring his Anxiety</a:t>
            </a:r>
          </a:p>
          <a:p>
            <a:pPr marL="457200" lvl="1" indent="0">
              <a:buNone/>
            </a:pPr>
            <a:r>
              <a:rPr lang="en-US" u="sng" dirty="0">
                <a:hlinkClick r:id="rId4"/>
              </a:rPr>
              <a:t>https://www.youtube.com/watch?v=rjMxXTCGPu8&amp;index=3&amp;list=PLYA7DZ_sbUzvB1l6KsO5LZV2rrk2u1xl4</a:t>
            </a:r>
            <a:endParaRPr lang="en-US" u="sng" dirty="0"/>
          </a:p>
          <a:p>
            <a:pPr marL="457200" lvl="1" indent="0">
              <a:buNone/>
            </a:pPr>
            <a:endParaRPr lang="en-US" dirty="0"/>
          </a:p>
          <a:p>
            <a:endParaRPr lang="en-US" dirty="0"/>
          </a:p>
        </p:txBody>
      </p:sp>
    </p:spTree>
    <p:extLst>
      <p:ext uri="{BB962C8B-B14F-4D97-AF65-F5344CB8AC3E}">
        <p14:creationId xmlns:p14="http://schemas.microsoft.com/office/powerpoint/2010/main" val="30669827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082E2C-887E-44AE-BF07-9F238F9CC5D6}"/>
              </a:ext>
            </a:extLst>
          </p:cNvPr>
          <p:cNvSpPr>
            <a:spLocks noGrp="1"/>
          </p:cNvSpPr>
          <p:nvPr>
            <p:ph type="title"/>
          </p:nvPr>
        </p:nvSpPr>
        <p:spPr/>
        <p:txBody>
          <a:bodyPr/>
          <a:lstStyle/>
          <a:p>
            <a:r>
              <a:rPr lang="en-US" dirty="0"/>
              <a:t>Best practices and how to accomplish this</a:t>
            </a:r>
          </a:p>
        </p:txBody>
      </p:sp>
      <p:sp>
        <p:nvSpPr>
          <p:cNvPr id="3" name="Content Placeholder 2">
            <a:extLst>
              <a:ext uri="{FF2B5EF4-FFF2-40B4-BE49-F238E27FC236}">
                <a16:creationId xmlns:a16="http://schemas.microsoft.com/office/drawing/2014/main" id="{83055119-AB82-4136-90CC-32E31F67D147}"/>
              </a:ext>
            </a:extLst>
          </p:cNvPr>
          <p:cNvSpPr>
            <a:spLocks noGrp="1"/>
          </p:cNvSpPr>
          <p:nvPr>
            <p:ph idx="1"/>
          </p:nvPr>
        </p:nvSpPr>
        <p:spPr/>
        <p:txBody>
          <a:bodyPr/>
          <a:lstStyle/>
          <a:p>
            <a:pPr lvl="1"/>
            <a:r>
              <a:rPr lang="en-US" dirty="0"/>
              <a:t>Last meeting we discussed ethical ways to use teletherapy.  This brought up many concerns about privacy and technology.  Some themes include:</a:t>
            </a:r>
          </a:p>
          <a:p>
            <a:r>
              <a:rPr lang="en-US" dirty="0"/>
              <a:t>Use HIPAA compliant forms of communication</a:t>
            </a:r>
          </a:p>
          <a:p>
            <a:r>
              <a:rPr lang="en-US" dirty="0"/>
              <a:t>Keep patient’s privacy a priority</a:t>
            </a:r>
          </a:p>
          <a:p>
            <a:r>
              <a:rPr lang="en-US" dirty="0"/>
              <a:t>Inform the patient about possible risks to their privacy when using electronic forms of communication (Informed Consent)</a:t>
            </a:r>
          </a:p>
          <a:p>
            <a:r>
              <a:rPr lang="en-US" dirty="0"/>
              <a:t>Have a complete electronic back-up.  If cloud-based, use an encrypted form of storage</a:t>
            </a:r>
          </a:p>
          <a:p>
            <a:r>
              <a:rPr lang="en-US" dirty="0"/>
              <a:t>Be sure of jurisdictional rules</a:t>
            </a:r>
          </a:p>
        </p:txBody>
      </p:sp>
    </p:spTree>
    <p:extLst>
      <p:ext uri="{BB962C8B-B14F-4D97-AF65-F5344CB8AC3E}">
        <p14:creationId xmlns:p14="http://schemas.microsoft.com/office/powerpoint/2010/main" val="18288579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D3BEA6-CC1A-451C-B6EE-9A4FB236C3AB}"/>
              </a:ext>
            </a:extLst>
          </p:cNvPr>
          <p:cNvSpPr>
            <a:spLocks noGrp="1"/>
          </p:cNvSpPr>
          <p:nvPr>
            <p:ph type="title"/>
          </p:nvPr>
        </p:nvSpPr>
        <p:spPr/>
        <p:txBody>
          <a:bodyPr/>
          <a:lstStyle/>
          <a:p>
            <a:r>
              <a:rPr lang="en-US" dirty="0"/>
              <a:t>Examples of some ways to help protect privacy</a:t>
            </a:r>
          </a:p>
        </p:txBody>
      </p:sp>
      <p:sp>
        <p:nvSpPr>
          <p:cNvPr id="3" name="Content Placeholder 2">
            <a:extLst>
              <a:ext uri="{FF2B5EF4-FFF2-40B4-BE49-F238E27FC236}">
                <a16:creationId xmlns:a16="http://schemas.microsoft.com/office/drawing/2014/main" id="{2CF9BB2C-EF72-461B-B09F-CFC74A8C988B}"/>
              </a:ext>
            </a:extLst>
          </p:cNvPr>
          <p:cNvSpPr>
            <a:spLocks noGrp="1"/>
          </p:cNvSpPr>
          <p:nvPr>
            <p:ph idx="1"/>
          </p:nvPr>
        </p:nvSpPr>
        <p:spPr/>
        <p:txBody>
          <a:bodyPr>
            <a:normAutofit lnSpcReduction="10000"/>
          </a:bodyPr>
          <a:lstStyle/>
          <a:p>
            <a:r>
              <a:rPr lang="en-US" dirty="0"/>
              <a:t>Phone: use a password or fingerprint, delete text messages regularly (after charting them), do not save patient information on your phone’s address book.</a:t>
            </a:r>
          </a:p>
          <a:p>
            <a:r>
              <a:rPr lang="en-US" dirty="0"/>
              <a:t>Email: use a third party secure email service, delete email messages regularly, change passwords regularly, do not send identifying information over email, send Protected Health Information (PHI) via encrypted means.</a:t>
            </a:r>
          </a:p>
          <a:p>
            <a:r>
              <a:rPr lang="en-US" dirty="0"/>
              <a:t>Other software: If there is any chance somebody could get to your computer, password protect all private information.  Microsoft can now do this very easily, though there are other ways as well.  More on these later…</a:t>
            </a:r>
          </a:p>
        </p:txBody>
      </p:sp>
    </p:spTree>
    <p:extLst>
      <p:ext uri="{BB962C8B-B14F-4D97-AF65-F5344CB8AC3E}">
        <p14:creationId xmlns:p14="http://schemas.microsoft.com/office/powerpoint/2010/main" val="19752427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CEBA35-A1EF-40DC-9A9E-B917E81C30A8}"/>
              </a:ext>
            </a:extLst>
          </p:cNvPr>
          <p:cNvSpPr>
            <a:spLocks noGrp="1"/>
          </p:cNvSpPr>
          <p:nvPr>
            <p:ph type="title"/>
          </p:nvPr>
        </p:nvSpPr>
        <p:spPr>
          <a:xfrm>
            <a:off x="838199" y="365125"/>
            <a:ext cx="10652185" cy="1325563"/>
          </a:xfrm>
        </p:spPr>
        <p:txBody>
          <a:bodyPr/>
          <a:lstStyle/>
          <a:p>
            <a:r>
              <a:rPr lang="en-US" dirty="0"/>
              <a:t>Considerations the patient should be aware of</a:t>
            </a:r>
          </a:p>
        </p:txBody>
      </p:sp>
      <p:sp>
        <p:nvSpPr>
          <p:cNvPr id="3" name="Content Placeholder 2">
            <a:extLst>
              <a:ext uri="{FF2B5EF4-FFF2-40B4-BE49-F238E27FC236}">
                <a16:creationId xmlns:a16="http://schemas.microsoft.com/office/drawing/2014/main" id="{BC63F6A2-9D04-4378-87C3-06A76BEA6F0F}"/>
              </a:ext>
            </a:extLst>
          </p:cNvPr>
          <p:cNvSpPr>
            <a:spLocks noGrp="1"/>
          </p:cNvSpPr>
          <p:nvPr>
            <p:ph idx="1"/>
          </p:nvPr>
        </p:nvSpPr>
        <p:spPr/>
        <p:txBody>
          <a:bodyPr/>
          <a:lstStyle/>
          <a:p>
            <a:r>
              <a:rPr lang="en-US" dirty="0"/>
              <a:t>It is important that the patient understand the risks involved with telecommunication:</a:t>
            </a:r>
          </a:p>
          <a:p>
            <a:pPr lvl="1"/>
            <a:r>
              <a:rPr lang="en-US" dirty="0"/>
              <a:t>Security measures can be followed, but security cannot be </a:t>
            </a:r>
            <a:r>
              <a:rPr lang="en-US" i="1" dirty="0"/>
              <a:t>guaranteed</a:t>
            </a:r>
          </a:p>
          <a:p>
            <a:pPr lvl="1"/>
            <a:r>
              <a:rPr lang="en-US" dirty="0"/>
              <a:t>Devices left open, unlocked, or unattended can be viewed by others</a:t>
            </a:r>
          </a:p>
          <a:p>
            <a:pPr lvl="1"/>
            <a:r>
              <a:rPr lang="en-US" dirty="0"/>
              <a:t>Devices may be lost or stolen</a:t>
            </a:r>
          </a:p>
          <a:p>
            <a:pPr lvl="1"/>
            <a:r>
              <a:rPr lang="en-US" dirty="0"/>
              <a:t>Malware, hacks, viruses, and other malicious security breaches</a:t>
            </a:r>
          </a:p>
          <a:p>
            <a:pPr lvl="1"/>
            <a:r>
              <a:rPr lang="en-US" dirty="0"/>
              <a:t>User error (wrong number, mistyped address)</a:t>
            </a:r>
          </a:p>
          <a:p>
            <a:pPr lvl="1"/>
            <a:r>
              <a:rPr lang="en-US" dirty="0"/>
              <a:t>Deleting a message doesn’t mean it’s erased from existence!</a:t>
            </a:r>
          </a:p>
        </p:txBody>
      </p:sp>
    </p:spTree>
    <p:extLst>
      <p:ext uri="{BB962C8B-B14F-4D97-AF65-F5344CB8AC3E}">
        <p14:creationId xmlns:p14="http://schemas.microsoft.com/office/powerpoint/2010/main" val="29777957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348709-7C33-4E88-8FEF-897182050F75}"/>
              </a:ext>
            </a:extLst>
          </p:cNvPr>
          <p:cNvSpPr>
            <a:spLocks noGrp="1"/>
          </p:cNvSpPr>
          <p:nvPr>
            <p:ph type="title"/>
          </p:nvPr>
        </p:nvSpPr>
        <p:spPr/>
        <p:txBody>
          <a:bodyPr/>
          <a:lstStyle/>
          <a:p>
            <a:r>
              <a:rPr lang="en-US" dirty="0"/>
              <a:t>Examples of informed consent documents</a:t>
            </a:r>
          </a:p>
        </p:txBody>
      </p:sp>
      <p:sp>
        <p:nvSpPr>
          <p:cNvPr id="3" name="Content Placeholder 2">
            <a:extLst>
              <a:ext uri="{FF2B5EF4-FFF2-40B4-BE49-F238E27FC236}">
                <a16:creationId xmlns:a16="http://schemas.microsoft.com/office/drawing/2014/main" id="{307A8323-6FBB-4C5D-AA17-D4E6F7A55220}"/>
              </a:ext>
            </a:extLst>
          </p:cNvPr>
          <p:cNvSpPr>
            <a:spLocks noGrp="1"/>
          </p:cNvSpPr>
          <p:nvPr>
            <p:ph idx="1"/>
          </p:nvPr>
        </p:nvSpPr>
        <p:spPr/>
        <p:txBody>
          <a:bodyPr/>
          <a:lstStyle/>
          <a:p>
            <a:pPr marL="0" indent="0">
              <a:buNone/>
            </a:pPr>
            <a:r>
              <a:rPr lang="en-US" dirty="0"/>
              <a:t>See handouts...</a:t>
            </a:r>
          </a:p>
        </p:txBody>
      </p:sp>
    </p:spTree>
    <p:extLst>
      <p:ext uri="{BB962C8B-B14F-4D97-AF65-F5344CB8AC3E}">
        <p14:creationId xmlns:p14="http://schemas.microsoft.com/office/powerpoint/2010/main" val="19689857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900CE5-11FC-4A19-8D6F-95DD672FE8D3}"/>
              </a:ext>
            </a:extLst>
          </p:cNvPr>
          <p:cNvSpPr>
            <a:spLocks noGrp="1"/>
          </p:cNvSpPr>
          <p:nvPr>
            <p:ph type="title"/>
          </p:nvPr>
        </p:nvSpPr>
        <p:spPr/>
        <p:txBody>
          <a:bodyPr/>
          <a:lstStyle/>
          <a:p>
            <a:r>
              <a:rPr lang="en-US" dirty="0"/>
              <a:t>All-in-1 apps/software</a:t>
            </a:r>
          </a:p>
        </p:txBody>
      </p:sp>
      <p:sp>
        <p:nvSpPr>
          <p:cNvPr id="3" name="Content Placeholder 2">
            <a:extLst>
              <a:ext uri="{FF2B5EF4-FFF2-40B4-BE49-F238E27FC236}">
                <a16:creationId xmlns:a16="http://schemas.microsoft.com/office/drawing/2014/main" id="{352739AF-F58B-4E3F-A5AF-D64349028F1C}"/>
              </a:ext>
            </a:extLst>
          </p:cNvPr>
          <p:cNvSpPr>
            <a:spLocks noGrp="1"/>
          </p:cNvSpPr>
          <p:nvPr>
            <p:ph idx="1"/>
          </p:nvPr>
        </p:nvSpPr>
        <p:spPr/>
        <p:txBody>
          <a:bodyPr>
            <a:normAutofit lnSpcReduction="10000"/>
          </a:bodyPr>
          <a:lstStyle/>
          <a:p>
            <a:r>
              <a:rPr lang="en-US" dirty="0"/>
              <a:t>There are many providers that offer a platform for scheduling, electronic records, billing, insurance filing, credit card processing, sometimes teletherapy, etc.  These will require a fee, and somewhat of a learning curve (though pretty user friendly).  Here are a few</a:t>
            </a:r>
          </a:p>
          <a:p>
            <a:r>
              <a:rPr lang="en-US" dirty="0">
                <a:hlinkClick r:id="rId2"/>
              </a:rPr>
              <a:t>www.therapyappointment.com</a:t>
            </a:r>
            <a:r>
              <a:rPr lang="en-US" dirty="0"/>
              <a:t> ($57.50/</a:t>
            </a:r>
            <a:r>
              <a:rPr lang="en-US" dirty="0" err="1"/>
              <a:t>mo</a:t>
            </a:r>
            <a:r>
              <a:rPr lang="en-US" dirty="0"/>
              <a:t>)</a:t>
            </a:r>
          </a:p>
          <a:p>
            <a:r>
              <a:rPr lang="en-US" dirty="0">
                <a:hlinkClick r:id="rId3"/>
              </a:rPr>
              <a:t>www.theranest.com</a:t>
            </a:r>
            <a:r>
              <a:rPr lang="en-US" dirty="0"/>
              <a:t> ($1/</a:t>
            </a:r>
            <a:r>
              <a:rPr lang="en-US" dirty="0" err="1"/>
              <a:t>mo</a:t>
            </a:r>
            <a:r>
              <a:rPr lang="en-US" dirty="0"/>
              <a:t> per client)</a:t>
            </a:r>
          </a:p>
          <a:p>
            <a:r>
              <a:rPr lang="en-US" dirty="0"/>
              <a:t>Why might you use such a program: convenience, ease of access for you and patient, lower overhead than office assistant, secure</a:t>
            </a:r>
          </a:p>
          <a:p>
            <a:r>
              <a:rPr lang="en-US" dirty="0"/>
              <a:t>Office therapy/</a:t>
            </a:r>
            <a:r>
              <a:rPr lang="en-US" dirty="0" err="1"/>
              <a:t>docutrac</a:t>
            </a:r>
            <a:r>
              <a:rPr lang="en-US" dirty="0"/>
              <a:t> </a:t>
            </a:r>
            <a:br>
              <a:rPr lang="en-US" dirty="0"/>
            </a:br>
            <a:r>
              <a:rPr lang="en-US" dirty="0">
                <a:hlinkClick r:id="rId4"/>
              </a:rPr>
              <a:t>http://www.docutracinc.com/products-pricing/</a:t>
            </a:r>
            <a:r>
              <a:rPr lang="en-US" dirty="0"/>
              <a:t> </a:t>
            </a:r>
          </a:p>
        </p:txBody>
      </p:sp>
    </p:spTree>
    <p:extLst>
      <p:ext uri="{BB962C8B-B14F-4D97-AF65-F5344CB8AC3E}">
        <p14:creationId xmlns:p14="http://schemas.microsoft.com/office/powerpoint/2010/main" val="1210835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434386-4F00-449C-B25C-3C73166E95F5}"/>
              </a:ext>
            </a:extLst>
          </p:cNvPr>
          <p:cNvSpPr>
            <a:spLocks noGrp="1"/>
          </p:cNvSpPr>
          <p:nvPr>
            <p:ph type="title"/>
          </p:nvPr>
        </p:nvSpPr>
        <p:spPr/>
        <p:txBody>
          <a:bodyPr/>
          <a:lstStyle/>
          <a:p>
            <a:r>
              <a:rPr lang="en-US" dirty="0"/>
              <a:t>Local Password Protection</a:t>
            </a:r>
          </a:p>
        </p:txBody>
      </p:sp>
      <p:sp>
        <p:nvSpPr>
          <p:cNvPr id="3" name="Content Placeholder 2">
            <a:extLst>
              <a:ext uri="{FF2B5EF4-FFF2-40B4-BE49-F238E27FC236}">
                <a16:creationId xmlns:a16="http://schemas.microsoft.com/office/drawing/2014/main" id="{65BA0B5D-1020-49AC-A899-9D30F858F228}"/>
              </a:ext>
            </a:extLst>
          </p:cNvPr>
          <p:cNvSpPr>
            <a:spLocks noGrp="1"/>
          </p:cNvSpPr>
          <p:nvPr>
            <p:ph idx="1"/>
          </p:nvPr>
        </p:nvSpPr>
        <p:spPr/>
        <p:txBody>
          <a:bodyPr/>
          <a:lstStyle/>
          <a:p>
            <a:r>
              <a:rPr lang="en-US" dirty="0"/>
              <a:t>Use a strong password on your operating system</a:t>
            </a:r>
          </a:p>
          <a:p>
            <a:r>
              <a:rPr lang="en-US" dirty="0"/>
              <a:t>Password protect back-ups and any sensitive folders</a:t>
            </a:r>
          </a:p>
          <a:p>
            <a:pPr lvl="1"/>
            <a:r>
              <a:rPr lang="en-US" dirty="0"/>
              <a:t>Note that windows does not have an option for password protecting entire folders, you would need 3</a:t>
            </a:r>
            <a:r>
              <a:rPr lang="en-US" baseline="30000" dirty="0"/>
              <a:t>rd</a:t>
            </a:r>
            <a:r>
              <a:rPr lang="en-US" dirty="0"/>
              <a:t> party software for that</a:t>
            </a:r>
          </a:p>
          <a:p>
            <a:pPr lvl="1"/>
            <a:endParaRPr lang="en-US" dirty="0"/>
          </a:p>
          <a:p>
            <a:r>
              <a:rPr lang="en-US" dirty="0"/>
              <a:t>Encrypt and password protect specific documents</a:t>
            </a:r>
          </a:p>
          <a:p>
            <a:pPr lvl="1"/>
            <a:r>
              <a:rPr lang="en-US" dirty="0"/>
              <a:t>Easy to do in Office (show how to do this in Office)</a:t>
            </a:r>
          </a:p>
          <a:p>
            <a:pPr lvl="2"/>
            <a:r>
              <a:rPr lang="en-US" dirty="0" err="1"/>
              <a:t>File</a:t>
            </a:r>
            <a:r>
              <a:rPr lang="en-US" dirty="0" err="1">
                <a:sym typeface="Wingdings" panose="05000000000000000000" pitchFamily="2" charset="2"/>
              </a:rPr>
              <a:t></a:t>
            </a:r>
            <a:r>
              <a:rPr lang="en-US" dirty="0" err="1"/>
              <a:t>Save</a:t>
            </a:r>
            <a:r>
              <a:rPr lang="en-US" dirty="0"/>
              <a:t>/Saves as </a:t>
            </a:r>
            <a:r>
              <a:rPr lang="en-US" dirty="0">
                <a:sym typeface="Wingdings" panose="05000000000000000000" pitchFamily="2" charset="2"/>
              </a:rPr>
              <a:t></a:t>
            </a:r>
            <a:r>
              <a:rPr lang="en-US" dirty="0" err="1">
                <a:sym typeface="Wingdings" panose="05000000000000000000" pitchFamily="2" charset="2"/>
              </a:rPr>
              <a:t>toolsGeneral</a:t>
            </a:r>
            <a:r>
              <a:rPr lang="en-US" dirty="0">
                <a:sym typeface="Wingdings" panose="05000000000000000000" pitchFamily="2" charset="2"/>
              </a:rPr>
              <a:t> </a:t>
            </a:r>
            <a:r>
              <a:rPr lang="en-US" dirty="0" err="1">
                <a:sym typeface="Wingdings" panose="05000000000000000000" pitchFamily="2" charset="2"/>
              </a:rPr>
              <a:t>optionspassword</a:t>
            </a:r>
            <a:r>
              <a:rPr lang="en-US" dirty="0">
                <a:sym typeface="Wingdings" panose="05000000000000000000" pitchFamily="2" charset="2"/>
              </a:rPr>
              <a:t> to open/modify</a:t>
            </a:r>
          </a:p>
          <a:p>
            <a:pPr lvl="2"/>
            <a:r>
              <a:rPr lang="en-US" dirty="0">
                <a:sym typeface="Wingdings" panose="05000000000000000000" pitchFamily="2" charset="2"/>
              </a:rPr>
              <a:t>Or </a:t>
            </a:r>
            <a:r>
              <a:rPr lang="en-US" dirty="0" err="1">
                <a:sym typeface="Wingdings" panose="05000000000000000000" pitchFamily="2" charset="2"/>
              </a:rPr>
              <a:t>FileExportcreate</a:t>
            </a:r>
            <a:r>
              <a:rPr lang="en-US" dirty="0">
                <a:sym typeface="Wingdings" panose="05000000000000000000" pitchFamily="2" charset="2"/>
              </a:rPr>
              <a:t> </a:t>
            </a:r>
            <a:r>
              <a:rPr lang="en-US" dirty="0" err="1">
                <a:sym typeface="Wingdings" panose="05000000000000000000" pitchFamily="2" charset="2"/>
              </a:rPr>
              <a:t>pdfoptionsEncrpyt</a:t>
            </a:r>
            <a:r>
              <a:rPr lang="en-US" dirty="0">
                <a:sym typeface="Wingdings" panose="05000000000000000000" pitchFamily="2" charset="2"/>
              </a:rPr>
              <a:t> the document with a password</a:t>
            </a:r>
          </a:p>
          <a:p>
            <a:pPr lvl="2"/>
            <a:endParaRPr lang="en-US" dirty="0"/>
          </a:p>
          <a:p>
            <a:endParaRPr lang="en-US" dirty="0"/>
          </a:p>
          <a:p>
            <a:endParaRPr lang="en-US" dirty="0"/>
          </a:p>
        </p:txBody>
      </p:sp>
    </p:spTree>
    <p:extLst>
      <p:ext uri="{BB962C8B-B14F-4D97-AF65-F5344CB8AC3E}">
        <p14:creationId xmlns:p14="http://schemas.microsoft.com/office/powerpoint/2010/main" val="29725122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CAD2A6-E48A-4FC4-979E-AD2CD77F11B6}"/>
              </a:ext>
            </a:extLst>
          </p:cNvPr>
          <p:cNvSpPr>
            <a:spLocks noGrp="1"/>
          </p:cNvSpPr>
          <p:nvPr>
            <p:ph type="title"/>
          </p:nvPr>
        </p:nvSpPr>
        <p:spPr/>
        <p:txBody>
          <a:bodyPr/>
          <a:lstStyle/>
          <a:p>
            <a:r>
              <a:rPr lang="en-US" dirty="0"/>
              <a:t>Cloud Storage</a:t>
            </a:r>
          </a:p>
        </p:txBody>
      </p:sp>
      <p:sp>
        <p:nvSpPr>
          <p:cNvPr id="3" name="Content Placeholder 2">
            <a:extLst>
              <a:ext uri="{FF2B5EF4-FFF2-40B4-BE49-F238E27FC236}">
                <a16:creationId xmlns:a16="http://schemas.microsoft.com/office/drawing/2014/main" id="{925BADE4-4CEE-45DD-96A8-3341125E6B97}"/>
              </a:ext>
            </a:extLst>
          </p:cNvPr>
          <p:cNvSpPr>
            <a:spLocks noGrp="1"/>
          </p:cNvSpPr>
          <p:nvPr>
            <p:ph idx="1"/>
          </p:nvPr>
        </p:nvSpPr>
        <p:spPr/>
        <p:txBody>
          <a:bodyPr>
            <a:normAutofit lnSpcReduction="10000"/>
          </a:bodyPr>
          <a:lstStyle/>
          <a:p>
            <a:r>
              <a:rPr lang="en-US" dirty="0"/>
              <a:t>There is no requirement to have cloud storage, you can simply back-up all of your data on an external drive (password protected) and store in a separate location.  But nowadays, cloud storage is easy to come by, and can’t be burned down, lost, or stolen.</a:t>
            </a:r>
          </a:p>
          <a:p>
            <a:r>
              <a:rPr lang="en-US" dirty="0"/>
              <a:t>Store documents in the Cloud and protect in HIPAA compliant ways</a:t>
            </a:r>
          </a:p>
          <a:p>
            <a:pPr lvl="1"/>
            <a:r>
              <a:rPr lang="en-US" dirty="0"/>
              <a:t>Office 365 is not HIPAA compliant with a BAA</a:t>
            </a:r>
          </a:p>
          <a:p>
            <a:pPr lvl="1"/>
            <a:r>
              <a:rPr lang="en-US" dirty="0"/>
              <a:t>Microsoft exchange for email can be HIPAA compliant</a:t>
            </a:r>
          </a:p>
          <a:p>
            <a:r>
              <a:rPr lang="en-US" dirty="0"/>
              <a:t>Other cloud storage options…</a:t>
            </a:r>
          </a:p>
          <a:p>
            <a:pPr lvl="1"/>
            <a:r>
              <a:rPr lang="en-US" dirty="0" err="1"/>
              <a:t>SpiderOak</a:t>
            </a:r>
            <a:endParaRPr lang="en-US" dirty="0"/>
          </a:p>
          <a:p>
            <a:pPr lvl="1"/>
            <a:r>
              <a:rPr lang="en-US" dirty="0" err="1"/>
              <a:t>Wuala</a:t>
            </a:r>
            <a:endParaRPr lang="en-US" dirty="0"/>
          </a:p>
          <a:p>
            <a:pPr lvl="1"/>
            <a:r>
              <a:rPr lang="en-US" dirty="0"/>
              <a:t>Drop-box might have a HIPAA compliant paid option</a:t>
            </a:r>
          </a:p>
          <a:p>
            <a:pPr lvl="1"/>
            <a:endParaRPr lang="en-US" dirty="0"/>
          </a:p>
          <a:p>
            <a:pPr lvl="1"/>
            <a:endParaRPr lang="en-US" dirty="0"/>
          </a:p>
          <a:p>
            <a:endParaRPr lang="en-US" dirty="0"/>
          </a:p>
        </p:txBody>
      </p:sp>
    </p:spTree>
    <p:extLst>
      <p:ext uri="{BB962C8B-B14F-4D97-AF65-F5344CB8AC3E}">
        <p14:creationId xmlns:p14="http://schemas.microsoft.com/office/powerpoint/2010/main" val="23415499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152A39-07DF-45F2-9500-D2F893AE27B0}"/>
              </a:ext>
            </a:extLst>
          </p:cNvPr>
          <p:cNvSpPr>
            <a:spLocks noGrp="1"/>
          </p:cNvSpPr>
          <p:nvPr>
            <p:ph type="title"/>
          </p:nvPr>
        </p:nvSpPr>
        <p:spPr/>
        <p:txBody>
          <a:bodyPr/>
          <a:lstStyle/>
          <a:p>
            <a:r>
              <a:rPr lang="en-US" dirty="0"/>
              <a:t>Sending Encrypting Documents</a:t>
            </a:r>
          </a:p>
        </p:txBody>
      </p:sp>
      <p:sp>
        <p:nvSpPr>
          <p:cNvPr id="3" name="Content Placeholder 2">
            <a:extLst>
              <a:ext uri="{FF2B5EF4-FFF2-40B4-BE49-F238E27FC236}">
                <a16:creationId xmlns:a16="http://schemas.microsoft.com/office/drawing/2014/main" id="{7DC22BE5-BB19-47F2-880F-752C2ACE5112}"/>
              </a:ext>
            </a:extLst>
          </p:cNvPr>
          <p:cNvSpPr>
            <a:spLocks noGrp="1"/>
          </p:cNvSpPr>
          <p:nvPr>
            <p:ph idx="1"/>
          </p:nvPr>
        </p:nvSpPr>
        <p:spPr/>
        <p:txBody>
          <a:bodyPr>
            <a:normAutofit lnSpcReduction="10000"/>
          </a:bodyPr>
          <a:lstStyle/>
          <a:p>
            <a:r>
              <a:rPr lang="en-US" dirty="0"/>
              <a:t>Encrypt the document with Office ahead of time. </a:t>
            </a:r>
          </a:p>
          <a:p>
            <a:pPr lvl="1"/>
            <a:r>
              <a:rPr lang="en-US" dirty="0"/>
              <a:t>Export-&gt; add encryption and password (super easy, and free if you have Office)</a:t>
            </a:r>
            <a:endParaRPr lang="en-US" dirty="0">
              <a:hlinkClick r:id="rId2"/>
            </a:endParaRPr>
          </a:p>
          <a:p>
            <a:pPr lvl="1"/>
            <a:r>
              <a:rPr lang="en-US" dirty="0">
                <a:hlinkClick r:id="rId2"/>
              </a:rPr>
              <a:t>https://www.howtogeek.com/124824/how-to-password-protect-pdf-files-in-word-2013/</a:t>
            </a:r>
            <a:endParaRPr lang="en-US" dirty="0"/>
          </a:p>
          <a:p>
            <a:r>
              <a:rPr lang="en-US" dirty="0" err="1"/>
              <a:t>Kryptel</a:t>
            </a:r>
            <a:r>
              <a:rPr lang="en-US" dirty="0"/>
              <a:t> Silver Key (encrypts and password protects attachments)</a:t>
            </a:r>
          </a:p>
          <a:p>
            <a:pPr lvl="1"/>
            <a:r>
              <a:rPr lang="en-US" u="sng" dirty="0">
                <a:hlinkClick r:id="rId3"/>
              </a:rPr>
              <a:t>http://www.kryptel.com/download/</a:t>
            </a:r>
            <a:r>
              <a:rPr lang="en-US" u="sng" dirty="0"/>
              <a:t>  </a:t>
            </a:r>
            <a:r>
              <a:rPr lang="en-US" dirty="0"/>
              <a:t>free</a:t>
            </a:r>
          </a:p>
          <a:p>
            <a:r>
              <a:rPr lang="en-US" dirty="0" err="1"/>
              <a:t>Virtru</a:t>
            </a:r>
            <a:r>
              <a:rPr lang="en-US" dirty="0"/>
              <a:t>  (encrypts and requires recipients to verify their identity)</a:t>
            </a:r>
          </a:p>
          <a:p>
            <a:pPr lvl="1"/>
            <a:r>
              <a:rPr lang="en-US" dirty="0">
                <a:hlinkClick r:id="rId4"/>
              </a:rPr>
              <a:t>https://www.virtru.com/</a:t>
            </a:r>
            <a:r>
              <a:rPr lang="en-US" dirty="0"/>
              <a:t> free</a:t>
            </a:r>
          </a:p>
          <a:p>
            <a:r>
              <a:rPr lang="en-US" dirty="0"/>
              <a:t>Adobe </a:t>
            </a:r>
          </a:p>
          <a:p>
            <a:pPr lvl="1"/>
            <a:r>
              <a:rPr lang="en-US" dirty="0"/>
              <a:t>Encrypt .pdf using adobe SC, very easy, but cost $12/</a:t>
            </a:r>
            <a:r>
              <a:rPr lang="en-US" dirty="0" err="1"/>
              <a:t>mo</a:t>
            </a:r>
            <a:endParaRPr lang="en-US" dirty="0"/>
          </a:p>
          <a:p>
            <a:pPr lvl="1"/>
            <a:endParaRPr lang="en-US" dirty="0"/>
          </a:p>
          <a:p>
            <a:pPr marL="457200" lvl="1" indent="0">
              <a:buNone/>
            </a:pPr>
            <a:endParaRPr lang="en-US" dirty="0"/>
          </a:p>
          <a:p>
            <a:endParaRPr lang="en-US" dirty="0"/>
          </a:p>
        </p:txBody>
      </p:sp>
    </p:spTree>
    <p:extLst>
      <p:ext uri="{BB962C8B-B14F-4D97-AF65-F5344CB8AC3E}">
        <p14:creationId xmlns:p14="http://schemas.microsoft.com/office/powerpoint/2010/main" val="18282335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956</TotalTime>
  <Words>1340</Words>
  <Application>Microsoft Office PowerPoint</Application>
  <PresentationFormat>Widescreen</PresentationFormat>
  <Paragraphs>96</Paragraphs>
  <Slides>13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13</vt:i4>
      </vt:variant>
    </vt:vector>
  </HeadingPairs>
  <TitlesOfParts>
    <vt:vector size="18" baseType="lpstr">
      <vt:lpstr>Arial</vt:lpstr>
      <vt:lpstr>Calibri</vt:lpstr>
      <vt:lpstr>Calibri Light</vt:lpstr>
      <vt:lpstr>Wingdings</vt:lpstr>
      <vt:lpstr>Office Theme</vt:lpstr>
      <vt:lpstr>Privacy and Telecommunication in the Practice of Psychology</vt:lpstr>
      <vt:lpstr>Best practices and how to accomplish this</vt:lpstr>
      <vt:lpstr>Examples of some ways to help protect privacy</vt:lpstr>
      <vt:lpstr>Considerations the patient should be aware of</vt:lpstr>
      <vt:lpstr>Examples of informed consent documents</vt:lpstr>
      <vt:lpstr>All-in-1 apps/software</vt:lpstr>
      <vt:lpstr>Local Password Protection</vt:lpstr>
      <vt:lpstr>Cloud Storage</vt:lpstr>
      <vt:lpstr>Sending Encrypting Documents</vt:lpstr>
      <vt:lpstr>Teletherapy</vt:lpstr>
      <vt:lpstr>Teletherapy software</vt:lpstr>
      <vt:lpstr>Are you scared of technology? </vt:lpstr>
      <vt:lpstr>Are you scared of how youtube is affecting you and your loved ones?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Technology in the Practice of Psychology</dc:title>
  <dc:creator>Bobby Kizer</dc:creator>
  <cp:lastModifiedBy>Bobby Kizer</cp:lastModifiedBy>
  <cp:revision>35</cp:revision>
  <dcterms:created xsi:type="dcterms:W3CDTF">2017-07-04T21:44:27Z</dcterms:created>
  <dcterms:modified xsi:type="dcterms:W3CDTF">2017-07-21T22:24:36Z</dcterms:modified>
</cp:coreProperties>
</file>